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7645B-8D58-4E95-97C3-3E38FEE693A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D4EB7-DFB0-43D1-B5F6-139FB27E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B83F4-08DE-49C3-89DE-D75CF5CB3328}" type="slidenum">
              <a:rPr lang="en-US" smtClean="0">
                <a:uFillTx/>
              </a:rPr>
              <a:pPr/>
              <a:t>2</a:t>
            </a:fld>
            <a:endParaRPr lang="en-US" smtClean="0">
              <a:uFillTx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7BFB2-5615-4AE6-A1DA-DDDD65A29B1F}" type="slidenum">
              <a:rPr lang="en-US" smtClean="0">
                <a:uFillTx/>
              </a:rPr>
              <a:pPr/>
              <a:t>3</a:t>
            </a:fld>
            <a:endParaRPr lang="en-US" smtClean="0">
              <a:uFillTx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1FA3F-F052-49C6-A3AB-4188E04DBE85}" type="slidenum">
              <a:rPr lang="en-US" smtClean="0">
                <a:uFillTx/>
              </a:rPr>
              <a:pPr/>
              <a:t>4</a:t>
            </a:fld>
            <a:endParaRPr lang="en-US" smtClean="0">
              <a:uFillTx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61EA1-997F-4F47-8090-D65D502A3F8D}" type="slidenum">
              <a:rPr lang="en-US" smtClean="0">
                <a:uFillTx/>
              </a:rPr>
              <a:pPr/>
              <a:t>6</a:t>
            </a:fld>
            <a:endParaRPr lang="en-US" smtClean="0">
              <a:uFillTx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4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5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0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9818-1E14-4446-A45C-904B7D73DC7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F021-3687-4293-A37A-0DA24A59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Four Levels of Competency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defRPr/>
            </a:pPr>
            <a:endParaRPr lang="en-US" sz="3600" dirty="0" smtClean="0"/>
          </a:p>
          <a:p>
            <a:pPr lvl="3" eaLnBrk="1" hangingPunct="1">
              <a:defRPr/>
            </a:pPr>
            <a:r>
              <a:rPr lang="en-US" sz="3600" dirty="0" smtClean="0"/>
              <a:t>Unconscious Competence</a:t>
            </a:r>
            <a:endParaRPr lang="en-US" sz="3600" dirty="0" smtClean="0"/>
          </a:p>
          <a:p>
            <a:pPr lvl="3" eaLnBrk="1" hangingPunct="1">
              <a:defRPr/>
            </a:pPr>
            <a:r>
              <a:rPr lang="en-US" sz="3600" dirty="0" smtClean="0"/>
              <a:t>Conscious </a:t>
            </a:r>
            <a:r>
              <a:rPr lang="en-US" sz="3600" dirty="0"/>
              <a:t>C</a:t>
            </a:r>
            <a:r>
              <a:rPr lang="en-US" sz="3600" dirty="0" smtClean="0"/>
              <a:t>ompetence</a:t>
            </a:r>
            <a:endParaRPr lang="en-US" sz="3600" dirty="0" smtClean="0"/>
          </a:p>
          <a:p>
            <a:pPr lvl="3" eaLnBrk="1" hangingPunct="1">
              <a:defRPr/>
            </a:pPr>
            <a:r>
              <a:rPr lang="en-US" sz="3600" dirty="0" smtClean="0"/>
              <a:t>Conscious </a:t>
            </a:r>
            <a:r>
              <a:rPr lang="en-US" sz="3600" dirty="0" smtClean="0"/>
              <a:t>Incompetence</a:t>
            </a:r>
            <a:endParaRPr lang="en-US" sz="3600" dirty="0" smtClean="0"/>
          </a:p>
          <a:p>
            <a:pPr lvl="3" eaLnBrk="1" hangingPunct="1">
              <a:defRPr/>
            </a:pPr>
            <a:r>
              <a:rPr lang="en-US" sz="3600" dirty="0" smtClean="0"/>
              <a:t>Unconscious </a:t>
            </a:r>
            <a:r>
              <a:rPr lang="en-US" sz="3600" dirty="0" smtClean="0"/>
              <a:t>Incompetence</a:t>
            </a:r>
            <a:endParaRPr lang="en-US" sz="3600" dirty="0" smtClean="0"/>
          </a:p>
          <a:p>
            <a:pPr eaLnBrk="1" hangingPunct="1">
              <a:defRPr/>
            </a:pPr>
            <a:endParaRPr lang="en-US" sz="800" dirty="0" smtClean="0"/>
          </a:p>
          <a:p>
            <a:pPr eaLnBrk="1" hangingPunct="1">
              <a:defRPr/>
            </a:pPr>
            <a:endParaRPr lang="en-US" sz="800" dirty="0"/>
          </a:p>
          <a:p>
            <a:pPr eaLnBrk="1" hangingPunct="1">
              <a:defRPr/>
            </a:pPr>
            <a:endParaRPr lang="en-US" sz="800" dirty="0" smtClean="0"/>
          </a:p>
          <a:p>
            <a:pPr eaLnBrk="1" hangingPunct="1">
              <a:defRPr/>
            </a:pPr>
            <a:r>
              <a:rPr lang="en-US" sz="800" dirty="0" smtClean="0"/>
              <a:t>From </a:t>
            </a:r>
            <a:r>
              <a:rPr lang="en-US" sz="800" cap="small" dirty="0" smtClean="0"/>
              <a:t>The Empathic Communicator</a:t>
            </a:r>
            <a:r>
              <a:rPr lang="en-US" sz="800" dirty="0" smtClean="0"/>
              <a:t>, William S. Howell, 1982, pp. 29-32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6771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uFillTx/>
              </a:rPr>
              <a:t>B. Methodological Doubt and Belief</a:t>
            </a:r>
            <a:endParaRPr lang="en-US" i="1" dirty="0" smtClean="0">
              <a:uFillTx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sz="3600" smtClean="0">
                <a:uFillTx/>
              </a:rPr>
              <a:t>KEY:  undertake pure doubt and pure belief: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sz="3600" b="1" smtClean="0">
                <a:uFillTx/>
              </a:rPr>
              <a:t>consciously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sz="3600" b="1" smtClean="0">
                <a:uFillTx/>
              </a:rPr>
              <a:t>systematically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sz="3600" b="1" smtClean="0">
                <a:uFillTx/>
              </a:rPr>
              <a:t>explicitly 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sz="3600" b="1" smtClean="0">
                <a:uFillTx/>
              </a:rPr>
              <a:t>with discipline</a:t>
            </a:r>
          </a:p>
          <a:p>
            <a:pPr marL="660400" indent="-660400" eaLnBrk="1" hangingPunct="1">
              <a:buFontTx/>
              <a:buNone/>
            </a:pPr>
            <a:endParaRPr lang="en-US" sz="2000" smtClean="0">
              <a:uFillTx/>
            </a:endParaRPr>
          </a:p>
          <a:p>
            <a:pPr marL="660400" indent="-660400" eaLnBrk="1" hangingPunct="1">
              <a:buFontTx/>
              <a:buNone/>
            </a:pPr>
            <a:r>
              <a:rPr lang="en-US" sz="1800" smtClean="0">
                <a:uFillTx/>
              </a:rPr>
              <a:t>Source: </a:t>
            </a:r>
            <a:r>
              <a:rPr lang="en-US" sz="1800" i="1" smtClean="0">
                <a:uFillTx/>
              </a:rPr>
              <a:t>Methodological Doubting and Believing: Contraries in Inquiry</a:t>
            </a:r>
            <a:r>
              <a:rPr lang="en-US" sz="1800" smtClean="0">
                <a:uFillTx/>
              </a:rPr>
              <a:t>, in Peter Elbow, EMBRACING CONTRARIES: EXPLORATIONS IN LEARNING AND TEACHING 258</a:t>
            </a:r>
            <a:r>
              <a:rPr lang="en-US" sz="1800" i="1" smtClean="0">
                <a:uFillTx/>
              </a:rPr>
              <a:t> </a:t>
            </a:r>
            <a:r>
              <a:rPr lang="en-US" sz="1800" smtClean="0">
                <a:uFillTx/>
              </a:rPr>
              <a:t>(1986)</a:t>
            </a:r>
          </a:p>
          <a:p>
            <a:pPr marL="660400" indent="-660400" eaLnBrk="1" hangingPunct="1">
              <a:buFontTx/>
              <a:buNone/>
            </a:pPr>
            <a:endParaRPr lang="en-US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895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uFillTx/>
              </a:rPr>
              <a:t>Individual Exercise:  Methodological Doubt</a:t>
            </a:r>
            <a:br>
              <a:rPr lang="en-US" sz="4000" smtClean="0">
                <a:uFillTx/>
              </a:rPr>
            </a:br>
            <a:endParaRPr lang="en-US" sz="4000" dirty="0" smtClean="0">
              <a:uFillTx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4000" i="1" smtClean="0">
                <a:uFillTx/>
              </a:rPr>
              <a:t>Consider the applicant’s account and </a:t>
            </a:r>
            <a:endParaRPr lang="en-US" sz="4000" b="1" smtClean="0">
              <a:uFillTx/>
            </a:endParaRPr>
          </a:p>
          <a:p>
            <a:pPr eaLnBrk="1" hangingPunct="1"/>
            <a:r>
              <a:rPr lang="en-US" sz="4400" b="1" smtClean="0">
                <a:uFillTx/>
              </a:rPr>
              <a:t>doubt</a:t>
            </a:r>
            <a:r>
              <a:rPr lang="en-US" sz="4400" smtClean="0">
                <a:uFillTx/>
              </a:rPr>
              <a:t> everything,</a:t>
            </a:r>
          </a:p>
          <a:p>
            <a:pPr eaLnBrk="1" hangingPunct="1"/>
            <a:r>
              <a:rPr lang="en-US" sz="4400" b="1" smtClean="0">
                <a:uFillTx/>
              </a:rPr>
              <a:t>no matter how compelling</a:t>
            </a:r>
            <a:r>
              <a:rPr lang="en-US" sz="4400" smtClean="0">
                <a:uFillTx/>
              </a:rPr>
              <a:t> it might seem </a:t>
            </a:r>
          </a:p>
          <a:p>
            <a:pPr eaLnBrk="1" hangingPunct="1"/>
            <a:r>
              <a:rPr lang="en-US" sz="4400" smtClean="0">
                <a:uFillTx/>
              </a:rPr>
              <a:t>to find </a:t>
            </a:r>
            <a:r>
              <a:rPr lang="en-US" sz="4400" b="1" smtClean="0">
                <a:uFillTx/>
              </a:rPr>
              <a:t>flaws or contradictions</a:t>
            </a:r>
            <a:r>
              <a:rPr lang="en-US" sz="4400" smtClean="0">
                <a:uFillTx/>
              </a:rPr>
              <a:t> we might otherwise miss.</a:t>
            </a:r>
          </a:p>
          <a:p>
            <a:pPr marL="457200" lvl="1" indent="0" eaLnBrk="1" hangingPunct="1">
              <a:buNone/>
            </a:pPr>
            <a:endParaRPr lang="en-US" sz="4000" i="1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856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uFillTx/>
              </a:rPr>
              <a:t>Individual, then Group Exercise:  Methodological Belief</a:t>
            </a:r>
            <a:endParaRPr lang="en-US" sz="4000" dirty="0" smtClean="0">
              <a:uFillTx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600" i="1" smtClean="0">
                <a:uFillTx/>
              </a:rPr>
              <a:t>Consider the applicant’s story and</a:t>
            </a:r>
          </a:p>
          <a:p>
            <a:pPr eaLnBrk="1" hangingPunct="1"/>
            <a:r>
              <a:rPr lang="en-US" sz="4000" b="1" smtClean="0">
                <a:uFillTx/>
              </a:rPr>
              <a:t>believe</a:t>
            </a:r>
            <a:r>
              <a:rPr lang="en-US" sz="4000" smtClean="0">
                <a:uFillTx/>
              </a:rPr>
              <a:t> everything, </a:t>
            </a:r>
          </a:p>
          <a:p>
            <a:pPr eaLnBrk="1" hangingPunct="1"/>
            <a:r>
              <a:rPr lang="en-US" sz="4000" b="1" smtClean="0">
                <a:uFillTx/>
              </a:rPr>
              <a:t>no matter how unlikely or repellent</a:t>
            </a:r>
            <a:r>
              <a:rPr lang="en-US" sz="4000" smtClean="0">
                <a:uFillTx/>
              </a:rPr>
              <a:t> it might seem </a:t>
            </a:r>
          </a:p>
          <a:p>
            <a:pPr eaLnBrk="1" hangingPunct="1"/>
            <a:r>
              <a:rPr lang="en-US" sz="4000" smtClean="0">
                <a:uFillTx/>
              </a:rPr>
              <a:t>to find </a:t>
            </a:r>
            <a:r>
              <a:rPr lang="en-US" sz="4000" b="1" smtClean="0">
                <a:uFillTx/>
              </a:rPr>
              <a:t>virtues or strengths</a:t>
            </a:r>
            <a:r>
              <a:rPr lang="en-US" sz="4000" smtClean="0">
                <a:uFillTx/>
              </a:rPr>
              <a:t> we might otherwise miss.</a:t>
            </a:r>
          </a:p>
          <a:p>
            <a:pPr marL="457200" lvl="1" indent="0" eaLnBrk="1" hangingPunct="1">
              <a:buNone/>
            </a:pPr>
            <a:endParaRPr lang="en-US" sz="3600" b="1" smtClean="0">
              <a:uFillTx/>
            </a:endParaRPr>
          </a:p>
          <a:p>
            <a:pPr eaLnBrk="1" hangingPunct="1"/>
            <a:endParaRPr lang="en-US" sz="4000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56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uFillTx/>
              </a:rPr>
              <a:t>Introduction to Poetry</a:t>
            </a:r>
            <a:br>
              <a:rPr lang="en-US" b="1" smtClean="0">
                <a:uFillTx/>
              </a:rPr>
            </a:br>
            <a:r>
              <a:rPr lang="en-US" b="1" smtClean="0">
                <a:uFillTx/>
              </a:rPr>
              <a:t>Billy Collins</a:t>
            </a:r>
            <a:br>
              <a:rPr lang="en-US" b="1" smtClean="0">
                <a:uFillTx/>
              </a:rPr>
            </a:b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2400" smtClean="0">
                <a:uFillTx/>
              </a:rPr>
              <a:t>I ask them to take a poem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and hold it up to the light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like a color slide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or press an ear against its hive.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I say drop a mouse into a poem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and watch him probe his way out,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or walk inside the poem's room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and feel the walls for a light switch.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I want them to waterski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across the surface of a poem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waving at the author's name on the shore.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But all they want to do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is tie the poem to a chair with rope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and torture a confession out of it.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>They begin beating it with a hose</a:t>
            </a:r>
            <a:br>
              <a:rPr lang="en-US" sz="2400" smtClean="0">
                <a:uFillTx/>
              </a:rPr>
            </a:br>
            <a:r>
              <a:rPr lang="en-US" sz="2400" smtClean="0">
                <a:uFillTx/>
              </a:rPr>
              <a:t>to find out what it really means.</a:t>
            </a:r>
          </a:p>
          <a:p>
            <a:pPr marL="0" indent="0">
              <a:buNone/>
            </a:pPr>
            <a:r>
              <a:rPr lang="en-US" sz="2400" smtClean="0">
                <a:uFillTx/>
              </a:rPr>
              <a:t/>
            </a:r>
            <a:br>
              <a:rPr lang="en-US" sz="2400" smtClean="0">
                <a:uFillTx/>
              </a:rPr>
            </a:br>
            <a:r>
              <a:rPr lang="en-US" sz="1000" i="1" smtClean="0">
                <a:uFillTx/>
              </a:rPr>
              <a:t>The Apple that Astonished Paris</a:t>
            </a:r>
            <a:r>
              <a:rPr lang="en-US" sz="1000" smtClean="0">
                <a:uFillTx/>
              </a:rPr>
              <a:t>, 1996, University of Arkansas Press, Fayetteville, Ar</a:t>
            </a:r>
            <a:endParaRPr lang="en-US" sz="2400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086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uFillTx/>
              </a:rPr>
              <a:t>4 Observations about Methodological Doubt and Belief</a:t>
            </a:r>
            <a:endParaRPr lang="en-US" sz="4000" dirty="0" smtClean="0">
              <a:uFillTx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uFillTx/>
              </a:rPr>
              <a:t>Disciplines you to be wary of acting BEFORE you have subjected your action plan to both methodological doubt and belief.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uFillTx/>
              </a:rPr>
              <a:t>Offers those who naturally gravitate to one pole or the other a way to check themselves.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uFillTx/>
              </a:rPr>
              <a:t>Creates a practice for deeply exploring closely, passionately held views.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uFillTx/>
              </a:rPr>
              <a:t>Balances out the widely held misconception that rigorous thinking requires doubt alone.</a:t>
            </a:r>
          </a:p>
          <a:p>
            <a:pPr marL="609600" indent="-609600" eaLnBrk="1" hangingPunct="1">
              <a:buFontTx/>
              <a:buNone/>
            </a:pPr>
            <a:endParaRPr lang="en-US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77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223</Words>
  <Application>Microsoft Office PowerPoint</Application>
  <PresentationFormat>On-screen Show (4:3)</PresentationFormat>
  <Paragraphs>46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Four Levels of Competency</vt:lpstr>
      <vt:lpstr>B. Methodological Doubt and Belief</vt:lpstr>
      <vt:lpstr>Individual Exercise:  Methodological Doubt </vt:lpstr>
      <vt:lpstr>Individual, then Group Exercise:  Methodological Belief</vt:lpstr>
      <vt:lpstr>Introduction to Poetry Billy Collins </vt:lpstr>
      <vt:lpstr>4 Observations about Methodological Doubt and Belief</vt:lpstr>
    </vt:vector>
  </TitlesOfParts>
  <Company>Yale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Levels of Competency</dc:title>
  <dc:creator>Jean Koh Peters</dc:creator>
  <cp:lastModifiedBy>Jean Koh Peters</cp:lastModifiedBy>
  <cp:revision>3</cp:revision>
  <dcterms:created xsi:type="dcterms:W3CDTF">2014-03-05T19:22:52Z</dcterms:created>
  <dcterms:modified xsi:type="dcterms:W3CDTF">2014-03-05T20:05:57Z</dcterms:modified>
</cp:coreProperties>
</file>