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90" d="100"/>
          <a:sy n="90" d="100"/>
        </p:scale>
        <p:origin x="-72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81C88-0080-7F4E-9192-96521B11DF50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1680D-031E-644B-A564-72840B7E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96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Better Relationships with Clients Across Culture</a:t>
            </a:r>
          </a:p>
          <a:p>
            <a:r>
              <a:rPr lang="en-US" dirty="0" smtClean="0"/>
              <a:t>Understand &amp; Meet Client Goals</a:t>
            </a:r>
          </a:p>
          <a:p>
            <a:r>
              <a:rPr lang="en-US" dirty="0" smtClean="0"/>
              <a:t>Develop Cultural Self- Awareness Essential to Challenging Assumptions</a:t>
            </a:r>
          </a:p>
          <a:p>
            <a:r>
              <a:rPr lang="en-US" dirty="0" smtClean="0"/>
              <a:t>Less – thinking systemically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1680D-031E-644B-A564-72840B7E7F0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1680D-031E-644B-A564-72840B7E7F08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06FD3-6356-234A-9CA8-C74CC99C88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2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F7FD4-D218-6B44-ABC7-C22A9BC4A1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2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DB690-CF51-9B45-95EC-C5092B4B65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4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51C0D-5C24-B14E-B80C-162795CA48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1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860DC-B875-0C45-994C-C483E870A0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9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15737-1307-4447-82C3-9BD467CCE5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5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D2587-EDD2-F04C-996E-D2B7487DF5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95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19A9D-C4CF-9448-BB91-843F995B48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7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ED34B-7F09-C84C-9D1F-BC05E028ED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662BF-9FE5-1142-8510-6A501C7C6E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9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EF79B-5BE5-C444-BA0F-5FEFD3BA00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8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9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4812E2-A067-CA4A-B52B-1920A3A565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4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Talking About Race to Advance Racial Justice:</a:t>
            </a:r>
            <a:br>
              <a:rPr lang="en-US" dirty="0" smtClean="0"/>
            </a:br>
            <a:r>
              <a:rPr lang="en-US" dirty="0" smtClean="0"/>
              <a:t>Building on the Five Habits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Susan J. Bryant</a:t>
            </a:r>
          </a:p>
          <a:p>
            <a:r>
              <a:rPr lang="en-US" dirty="0" smtClean="0"/>
              <a:t>Jean Koh Peters</a:t>
            </a:r>
          </a:p>
          <a:p>
            <a:r>
              <a:rPr lang="en-US" dirty="0" smtClean="0"/>
              <a:t>Roger Williams University School of  </a:t>
            </a:r>
            <a:r>
              <a:rPr lang="en-US" dirty="0" smtClean="0"/>
              <a:t>Law </a:t>
            </a:r>
          </a:p>
          <a:p>
            <a:r>
              <a:rPr lang="en-US" smtClean="0"/>
              <a:t>March 6, </a:t>
            </a:r>
            <a:r>
              <a:rPr lang="en-US" dirty="0" smtClean="0"/>
              <a:t>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For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Concepts missing</a:t>
            </a:r>
          </a:p>
          <a:p>
            <a:r>
              <a:rPr lang="en-US" dirty="0" smtClean="0"/>
              <a:t>Sources missing—from negotiation and </a:t>
            </a:r>
            <a:r>
              <a:rPr lang="en-US" smtClean="0"/>
              <a:t>pedagogical literature</a:t>
            </a:r>
            <a:endParaRPr lang="en-US" dirty="0" smtClean="0"/>
          </a:p>
          <a:p>
            <a:r>
              <a:rPr lang="en-US" dirty="0" smtClean="0"/>
              <a:t>Techniques you use</a:t>
            </a:r>
          </a:p>
          <a:p>
            <a:r>
              <a:rPr lang="en-US" dirty="0" smtClean="0"/>
              <a:t>Resistance</a:t>
            </a:r>
          </a:p>
          <a:p>
            <a:r>
              <a:rPr lang="en-US" dirty="0" smtClean="0"/>
              <a:t>Hard to Imagine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17713"/>
            <a:ext cx="9144000" cy="4114800"/>
          </a:xfrm>
        </p:spPr>
        <p:txBody>
          <a:bodyPr/>
          <a:lstStyle/>
          <a:p>
            <a:pPr marL="514350" indent="-514350">
              <a:buAutoNum type="arabicParenBoth"/>
            </a:pPr>
            <a:r>
              <a:rPr lang="en-US" dirty="0" smtClean="0"/>
              <a:t>practice of self-awareness &amp; self-improvement</a:t>
            </a:r>
          </a:p>
          <a:p>
            <a:pPr marL="914400" lvl="1" indent="-514350"/>
            <a:r>
              <a:rPr lang="en-US" dirty="0" smtClean="0"/>
              <a:t>creating thoughtful observers in cross-cultural </a:t>
            </a:r>
            <a:r>
              <a:rPr lang="en-US" dirty="0" err="1" smtClean="0"/>
              <a:t>lawyering</a:t>
            </a:r>
            <a:r>
              <a:rPr lang="en-US" dirty="0" smtClean="0"/>
              <a:t> interactions</a:t>
            </a:r>
          </a:p>
          <a:p>
            <a:pPr marL="914400" lvl="1" indent="-514350"/>
            <a:r>
              <a:rPr lang="en-US" dirty="0" smtClean="0"/>
              <a:t>addressing critical issues of bias and difference individually and interpersonally, and </a:t>
            </a:r>
          </a:p>
          <a:p>
            <a:pPr marL="514350" indent="-514350">
              <a:buAutoNum type="arabicParenBoth"/>
            </a:pPr>
            <a:r>
              <a:rPr lang="en-US" dirty="0" smtClean="0"/>
              <a:t>creating a common vocabulary for discussion of this practice with others in individual, group and classroom settings.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on the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17713"/>
            <a:ext cx="8574088" cy="41148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Reflection Alone is not Enough</a:t>
            </a:r>
          </a:p>
          <a:p>
            <a:r>
              <a:rPr lang="en-US" sz="2800" dirty="0" smtClean="0"/>
              <a:t>Missing Conceptual Frameworks, History, Factual Data in Practice Areas</a:t>
            </a:r>
          </a:p>
          <a:p>
            <a:r>
              <a:rPr lang="en-US" sz="2800" dirty="0" smtClean="0"/>
              <a:t>Talking about Race is Difficult </a:t>
            </a:r>
          </a:p>
          <a:p>
            <a:pPr lvl="1"/>
            <a:r>
              <a:rPr lang="en-US" dirty="0" smtClean="0"/>
              <a:t>Given Commitment to Equality - Disagreeing about race is difficult</a:t>
            </a:r>
          </a:p>
          <a:p>
            <a:pPr lvl="1"/>
            <a:r>
              <a:rPr lang="en-US" dirty="0" smtClean="0"/>
              <a:t>Experiences of Discrimination and Privileges are different across student body </a:t>
            </a:r>
          </a:p>
          <a:p>
            <a:pPr lvl="1"/>
            <a:r>
              <a:rPr lang="en-US" dirty="0" smtClean="0"/>
              <a:t>“Answers” are perplexing</a:t>
            </a:r>
          </a:p>
          <a:p>
            <a:pPr lvl="1"/>
            <a:r>
              <a:rPr lang="en-US" dirty="0" smtClean="0"/>
              <a:t>“a nation of cowards”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the Conversation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0538"/>
            <a:ext cx="8955088" cy="43719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Removing Rocks</a:t>
            </a:r>
          </a:p>
          <a:p>
            <a:pPr lvl="2">
              <a:spcAft>
                <a:spcPts val="0"/>
              </a:spcAft>
            </a:pPr>
            <a:r>
              <a:rPr lang="en-US" sz="2000" dirty="0" smtClean="0"/>
              <a:t>Judgment</a:t>
            </a:r>
          </a:p>
          <a:p>
            <a:pPr lvl="2">
              <a:spcAft>
                <a:spcPts val="0"/>
              </a:spcAft>
            </a:pPr>
            <a:r>
              <a:rPr lang="en-US" sz="2000" dirty="0" smtClean="0"/>
              <a:t>Resistance</a:t>
            </a:r>
          </a:p>
          <a:p>
            <a:pPr lvl="2">
              <a:spcAft>
                <a:spcPts val="0"/>
              </a:spcAft>
            </a:pPr>
            <a:r>
              <a:rPr lang="en-US" sz="2000" dirty="0" smtClean="0"/>
              <a:t>Distrust</a:t>
            </a:r>
          </a:p>
          <a:p>
            <a:r>
              <a:rPr lang="en-US" dirty="0" smtClean="0"/>
              <a:t>Seeding</a:t>
            </a:r>
          </a:p>
          <a:p>
            <a:pPr lvl="1"/>
            <a:r>
              <a:rPr lang="en-US" sz="2000" dirty="0" smtClean="0"/>
              <a:t>Explicitly Inviting From Beginning</a:t>
            </a:r>
          </a:p>
          <a:p>
            <a:pPr lvl="1"/>
            <a:r>
              <a:rPr lang="en-US" sz="2000" dirty="0" smtClean="0"/>
              <a:t>Normalizing Inquiry</a:t>
            </a:r>
          </a:p>
          <a:p>
            <a:pPr lvl="1"/>
            <a:r>
              <a:rPr lang="en-US" sz="2000" dirty="0" smtClean="0"/>
              <a:t>Building Conceptual Understanding</a:t>
            </a:r>
          </a:p>
          <a:p>
            <a:pPr lvl="1"/>
            <a:r>
              <a:rPr lang="en-US" sz="2000" dirty="0" smtClean="0"/>
              <a:t>Providing Data</a:t>
            </a:r>
          </a:p>
          <a:p>
            <a:pPr lvl="1"/>
            <a:r>
              <a:rPr lang="en-US" sz="2000" dirty="0" smtClean="0"/>
              <a:t>Moving from a place of Comfort – the 5 Habits</a:t>
            </a:r>
          </a:p>
          <a:p>
            <a:r>
              <a:rPr lang="en-US" dirty="0" smtClean="0"/>
              <a:t>Principles &amp; Techniques For Growing</a:t>
            </a:r>
          </a:p>
          <a:p>
            <a:pPr lvl="1">
              <a:buNone/>
            </a:pPr>
            <a:endParaRPr lang="en-US" sz="2400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993062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Removing Rocks: Promoting Non- Judgment For Self &amp; Others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r>
              <a:rPr lang="en-US" dirty="0" smtClean="0"/>
              <a:t>Self</a:t>
            </a:r>
          </a:p>
          <a:p>
            <a:pPr lvl="1"/>
            <a:r>
              <a:rPr lang="en-US" sz="2000" dirty="0" smtClean="0"/>
              <a:t>Observing, Awareness of Judging</a:t>
            </a:r>
          </a:p>
          <a:p>
            <a:pPr lvl="1"/>
            <a:r>
              <a:rPr lang="en-US" sz="2000" dirty="0" smtClean="0"/>
              <a:t>Stepping back</a:t>
            </a:r>
          </a:p>
          <a:p>
            <a:pPr lvl="1"/>
            <a:r>
              <a:rPr lang="en-US" sz="2000" dirty="0" smtClean="0"/>
              <a:t>Recognize rarely have access to all the available data. </a:t>
            </a:r>
          </a:p>
          <a:p>
            <a:pPr lvl="1"/>
            <a:r>
              <a:rPr lang="en-US" sz="2000" dirty="0" smtClean="0"/>
              <a:t>Encourages Data Acquisition &amp; Intentional Acts</a:t>
            </a:r>
            <a:endParaRPr lang="en-US" dirty="0" smtClean="0"/>
          </a:p>
          <a:p>
            <a:r>
              <a:rPr lang="en-US" dirty="0" smtClean="0"/>
              <a:t>Others</a:t>
            </a:r>
          </a:p>
          <a:p>
            <a:pPr lvl="1"/>
            <a:r>
              <a:rPr lang="en-US" sz="2000" dirty="0" smtClean="0"/>
              <a:t>Focus on Facts, Ideas, not Person</a:t>
            </a:r>
          </a:p>
          <a:p>
            <a:pPr lvl="1"/>
            <a:r>
              <a:rPr lang="en-US" sz="2000" dirty="0" smtClean="0"/>
              <a:t>Communicate Openness</a:t>
            </a:r>
          </a:p>
          <a:p>
            <a:pPr lvl="1"/>
            <a:r>
              <a:rPr lang="en-US" sz="2000" dirty="0" smtClean="0"/>
              <a:t>Create Space </a:t>
            </a:r>
          </a:p>
          <a:p>
            <a:pPr lvl="5"/>
            <a:endParaRPr lang="en-US" dirty="0" smtClean="0"/>
          </a:p>
          <a:p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Removing Rocks of Resistance &amp; Distrust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Recognize and Address Resistance</a:t>
            </a:r>
          </a:p>
          <a:p>
            <a:pPr lvl="1"/>
            <a:r>
              <a:rPr lang="en-US" dirty="0" smtClean="0"/>
              <a:t>Students &amp; Teachers Resist for Different Reasons – Recognize and Plan for It</a:t>
            </a:r>
          </a:p>
          <a:p>
            <a:pPr lvl="1"/>
            <a:r>
              <a:rPr lang="en-US" dirty="0" smtClean="0"/>
              <a:t>Communicate Importance to Being A Good Lawyer </a:t>
            </a:r>
          </a:p>
          <a:p>
            <a:r>
              <a:rPr lang="en-US" dirty="0" smtClean="0"/>
              <a:t>Build Trust in Ordinary Work for Hard Conversations</a:t>
            </a:r>
          </a:p>
          <a:p>
            <a:pPr lvl="1"/>
            <a:r>
              <a:rPr lang="en-US" dirty="0" smtClean="0"/>
              <a:t>Expectations for Conversations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pPr lvl="1" indent="-565150">
              <a:buClr>
                <a:schemeClr val="tx1"/>
              </a:buClr>
            </a:pPr>
            <a:r>
              <a:rPr lang="en-US" sz="2400" dirty="0" smtClean="0"/>
              <a:t>Explicitly Including From the Beginning</a:t>
            </a:r>
          </a:p>
          <a:p>
            <a:pPr marL="863600" lvl="2" indent="-287338">
              <a:buClr>
                <a:srgbClr val="FF0000"/>
              </a:buClr>
            </a:pPr>
            <a:r>
              <a:rPr lang="en-US" sz="2000" dirty="0" smtClean="0"/>
              <a:t>Syllabus, learning goals, early classes</a:t>
            </a:r>
          </a:p>
          <a:p>
            <a:pPr lvl="1" indent="-565150">
              <a:buClr>
                <a:schemeClr val="tx1"/>
              </a:buClr>
            </a:pPr>
            <a:r>
              <a:rPr lang="en-US" sz="2400" dirty="0" smtClean="0"/>
              <a:t>Normalizing Inquiry</a:t>
            </a:r>
          </a:p>
          <a:p>
            <a:pPr marL="863600" lvl="2" indent="-287338">
              <a:buClr>
                <a:srgbClr val="FF0000"/>
              </a:buClr>
            </a:pPr>
            <a:r>
              <a:rPr lang="en-US" sz="2000" dirty="0" smtClean="0"/>
              <a:t>“How is Race Affecting this Case?”</a:t>
            </a:r>
          </a:p>
          <a:p>
            <a:pPr lvl="1" indent="-565150">
              <a:buClr>
                <a:schemeClr val="tx1"/>
              </a:buClr>
            </a:pPr>
            <a:r>
              <a:rPr lang="en-US" sz="2400" dirty="0" smtClean="0"/>
              <a:t>Building Conceptual Understanding &amp; Knowledge</a:t>
            </a:r>
          </a:p>
          <a:p>
            <a:pPr marL="857250" lvl="2" indent="-279400">
              <a:buClr>
                <a:srgbClr val="FF0000"/>
              </a:buClr>
            </a:pPr>
            <a:r>
              <a:rPr lang="en-US" sz="2000" dirty="0" smtClean="0"/>
              <a:t>Implicit Bias</a:t>
            </a:r>
          </a:p>
          <a:p>
            <a:pPr marL="857250" lvl="2" indent="-279400">
              <a:buClr>
                <a:srgbClr val="FF0000"/>
              </a:buClr>
            </a:pPr>
            <a:r>
              <a:rPr lang="en-US" sz="2000" dirty="0" err="1" smtClean="0"/>
              <a:t>Microagression</a:t>
            </a:r>
            <a:r>
              <a:rPr lang="en-US" sz="2000" dirty="0" smtClean="0"/>
              <a:t>, Power &amp; Privilege</a:t>
            </a:r>
          </a:p>
          <a:p>
            <a:pPr marL="857250" lvl="2" indent="-279400">
              <a:buClr>
                <a:srgbClr val="FF0000"/>
              </a:buClr>
            </a:pPr>
            <a:r>
              <a:rPr lang="en-US" sz="2000" dirty="0" smtClean="0"/>
              <a:t>Inter-</a:t>
            </a:r>
            <a:r>
              <a:rPr lang="en-US" sz="2000" dirty="0" err="1" smtClean="0"/>
              <a:t>sectionality</a:t>
            </a:r>
            <a:r>
              <a:rPr lang="en-US" sz="2000" dirty="0" smtClean="0"/>
              <a:t> &amp; Anti-essentialism</a:t>
            </a:r>
          </a:p>
          <a:p>
            <a:pPr marL="863600" lvl="2" indent="-287338">
              <a:buClr>
                <a:srgbClr val="FF0000"/>
              </a:buClr>
            </a:pPr>
            <a:r>
              <a:rPr lang="en-US" sz="2000" dirty="0" smtClean="0"/>
              <a:t>Formal Equality &amp; Material Inequality, History</a:t>
            </a:r>
          </a:p>
          <a:p>
            <a:pPr lvl="1" indent="-565150">
              <a:buClr>
                <a:schemeClr val="tx1"/>
              </a:buClr>
            </a:pPr>
            <a:r>
              <a:rPr lang="en-US" sz="2400" dirty="0" smtClean="0"/>
              <a:t>Moving from a Place of Comfort – the 5 Habits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Growing The Conversation: Three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17713"/>
            <a:ext cx="8421688" cy="4114800"/>
          </a:xfrm>
        </p:spPr>
        <p:txBody>
          <a:bodyPr>
            <a:noAutofit/>
          </a:bodyPr>
          <a:lstStyle/>
          <a:p>
            <a:pPr marL="571500" indent="-571500">
              <a:buNone/>
            </a:pPr>
            <a:r>
              <a:rPr lang="en-US" sz="2800" dirty="0" smtClean="0"/>
              <a:t> </a:t>
            </a:r>
            <a:r>
              <a:rPr lang="en-US" sz="2400" b="1" i="1" dirty="0" smtClean="0"/>
              <a:t>PRINCIPLE ONE: Embrace Tension and </a:t>
            </a:r>
            <a:r>
              <a:rPr lang="en-US" sz="2400" b="1" i="1" dirty="0"/>
              <a:t>D</a:t>
            </a:r>
            <a:r>
              <a:rPr lang="en-US" sz="2400" b="1" i="1" dirty="0" smtClean="0"/>
              <a:t>ifficulty as an Inevitable and Constructive </a:t>
            </a:r>
            <a:r>
              <a:rPr lang="en-US" sz="2400" b="1" i="1" dirty="0"/>
              <a:t>P</a:t>
            </a:r>
            <a:r>
              <a:rPr lang="en-US" sz="2400" b="1" i="1" dirty="0" smtClean="0"/>
              <a:t>art of Learning</a:t>
            </a:r>
          </a:p>
          <a:p>
            <a:pPr marL="571500" indent="-571500">
              <a:buNone/>
            </a:pPr>
            <a:endParaRPr lang="en-US" sz="2400" b="1" i="1" dirty="0" smtClean="0"/>
          </a:p>
          <a:p>
            <a:pPr marL="571500" lvl="0" indent="-571500">
              <a:buNone/>
            </a:pPr>
            <a:r>
              <a:rPr lang="en-US" sz="2400" b="1" i="1" dirty="0" smtClean="0"/>
              <a:t>PRINCIPLE TWO: Employ </a:t>
            </a:r>
            <a:r>
              <a:rPr lang="en-US" sz="2400" b="1" i="1" dirty="0" err="1" smtClean="0"/>
              <a:t>Nonjudgment</a:t>
            </a:r>
            <a:r>
              <a:rPr lang="en-US" sz="2400" b="1" i="1" dirty="0" smtClean="0"/>
              <a:t> &amp; Isomorphic </a:t>
            </a:r>
            <a:r>
              <a:rPr lang="en-US" sz="2400" b="1" i="1" dirty="0"/>
              <a:t>A</a:t>
            </a:r>
            <a:r>
              <a:rPr lang="en-US" sz="2400" b="1" i="1" dirty="0" smtClean="0"/>
              <a:t>ttribution, Giving Everyone an Opportunity to be </a:t>
            </a:r>
            <a:r>
              <a:rPr lang="en-US" sz="2400" b="1" i="1" dirty="0"/>
              <a:t>H</a:t>
            </a:r>
            <a:r>
              <a:rPr lang="en-US" sz="2400" b="1" i="1" dirty="0" smtClean="0"/>
              <a:t>eard.</a:t>
            </a:r>
            <a:r>
              <a:rPr lang="en-US" sz="2400" dirty="0" smtClean="0"/>
              <a:t>  </a:t>
            </a:r>
          </a:p>
          <a:p>
            <a:pPr marL="571500" lvl="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r>
              <a:rPr lang="en-US" sz="2400" b="1" i="1" cap="all" dirty="0" smtClean="0"/>
              <a:t>Principle Three</a:t>
            </a:r>
            <a:r>
              <a:rPr lang="en-US" sz="2400" b="1" i="1" dirty="0" smtClean="0"/>
              <a:t>:  Choose Direction and Amplify The Voices That Most Further Racial Justice; Take Responsibility For Your Choice.</a:t>
            </a:r>
            <a:endParaRPr lang="en-US" sz="2400" dirty="0" smtClean="0"/>
          </a:p>
          <a:p>
            <a:pPr marL="571500" lvl="0" indent="-571500">
              <a:buNone/>
            </a:pPr>
            <a:endParaRPr lang="en-US" sz="2800" dirty="0" smtClean="0"/>
          </a:p>
          <a:p>
            <a:pPr marL="571500" indent="-57150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17713"/>
            <a:ext cx="8574088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Belief &amp; Doubt</a:t>
            </a:r>
          </a:p>
          <a:p>
            <a:r>
              <a:rPr lang="en-US" dirty="0" smtClean="0"/>
              <a:t>Rounds</a:t>
            </a:r>
          </a:p>
          <a:p>
            <a:r>
              <a:rPr lang="en-US" dirty="0" smtClean="0"/>
              <a:t>Especially When; Except When</a:t>
            </a:r>
          </a:p>
          <a:p>
            <a:r>
              <a:rPr lang="en-US" dirty="0" smtClean="0"/>
              <a:t>Restating Positions</a:t>
            </a:r>
          </a:p>
          <a:p>
            <a:r>
              <a:rPr lang="en-US" dirty="0" smtClean="0"/>
              <a:t>Take Time Out to Write</a:t>
            </a:r>
          </a:p>
          <a:p>
            <a:r>
              <a:rPr lang="en-US" dirty="0" smtClean="0"/>
              <a:t>Clear Discussion/Writing Prompt</a:t>
            </a:r>
          </a:p>
          <a:p>
            <a:r>
              <a:rPr lang="en-US" dirty="0" smtClean="0"/>
              <a:t>Action</a:t>
            </a:r>
          </a:p>
          <a:p>
            <a:r>
              <a:rPr lang="en-US" dirty="0" smtClean="0"/>
              <a:t>Reflection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ck 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434</Words>
  <Application>Microsoft Office PowerPoint</Application>
  <PresentationFormat>On-screen Show (4:3)</PresentationFormat>
  <Paragraphs>90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Talking About Race to Advance Racial Justice: Building on the Five Habits</vt:lpstr>
      <vt:lpstr>Habits</vt:lpstr>
      <vt:lpstr>Building on the Habits</vt:lpstr>
      <vt:lpstr>Growing the Conversation </vt:lpstr>
      <vt:lpstr>Removing Rocks: Promoting Non- Judgment For Self &amp; Others</vt:lpstr>
      <vt:lpstr>Removing Rocks of Resistance &amp; Distrust </vt:lpstr>
      <vt:lpstr>Seeding</vt:lpstr>
      <vt:lpstr>Growing The Conversation: Three Principles</vt:lpstr>
      <vt:lpstr>Techniques: an Example</vt:lpstr>
      <vt:lpstr>Feedback For Us</vt:lpstr>
    </vt:vector>
  </TitlesOfParts>
  <Company>CUNY School of 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About Race to Enhance Racial justice</dc:title>
  <dc:creator>susan bryant</dc:creator>
  <cp:lastModifiedBy>Jean Koh Peters</cp:lastModifiedBy>
  <cp:revision>7</cp:revision>
  <dcterms:created xsi:type="dcterms:W3CDTF">2013-04-06T13:53:27Z</dcterms:created>
  <dcterms:modified xsi:type="dcterms:W3CDTF">2014-03-05T19:08:01Z</dcterms:modified>
</cp:coreProperties>
</file>