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3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2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4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5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7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7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0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12B05-FE89-4D84-AA9A-C8FA48DC047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773BD-F0BB-4E89-BDBD-6E5874C80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3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Aid #1:  Except When/Especially When</a:t>
            </a:r>
            <a:endParaRPr lang="en-US" dirty="0" smtClean="0">
              <a:uFillTx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1" smtClean="0">
                <a:uFillTx/>
              </a:rPr>
              <a:t>Goal:  </a:t>
            </a:r>
            <a:r>
              <a:rPr lang="en-US" b="1" i="1" smtClean="0">
                <a:uFillTx/>
              </a:rPr>
              <a:t>identify, articulate and test generalizations to explore their validity </a:t>
            </a:r>
          </a:p>
          <a:p>
            <a:pPr>
              <a:buNone/>
            </a:pPr>
            <a:r>
              <a:rPr lang="en-US" i="1" smtClean="0">
                <a:uFillTx/>
              </a:rPr>
              <a:t>How to do it</a:t>
            </a:r>
            <a:r>
              <a:rPr lang="en-US" smtClean="0">
                <a:uFillTx/>
              </a:rPr>
              <a:t>:   </a:t>
            </a:r>
            <a:r>
              <a:rPr lang="en-US" sz="2800" smtClean="0">
                <a:uFillTx/>
              </a:rPr>
              <a:t>Test a generalization in three stages:</a:t>
            </a:r>
          </a:p>
          <a:p>
            <a:pPr>
              <a:buNone/>
            </a:pPr>
            <a:r>
              <a:rPr lang="en-US" sz="2800" smtClean="0">
                <a:uFillTx/>
              </a:rPr>
              <a:t>		1) Articulate your generalization;</a:t>
            </a:r>
          </a:p>
          <a:p>
            <a:pPr>
              <a:buNone/>
            </a:pPr>
            <a:r>
              <a:rPr lang="en-US" sz="2800" smtClean="0">
                <a:uFillTx/>
              </a:rPr>
              <a:t>		2)  Add “except when” and brainstorm as many different circumstances as you can;</a:t>
            </a:r>
          </a:p>
          <a:p>
            <a:pPr>
              <a:buNone/>
            </a:pPr>
            <a:r>
              <a:rPr lang="en-US" sz="2800" smtClean="0">
                <a:uFillTx/>
              </a:rPr>
              <a:t>		3)  Add “especially when” and brainstorm as many different circumstances as you can. </a:t>
            </a:r>
          </a:p>
          <a:p>
            <a:pPr>
              <a:buNone/>
            </a:pPr>
            <a:r>
              <a:rPr lang="en-US" sz="2000" smtClean="0">
                <a:uFillTx/>
              </a:rPr>
              <a:t>			</a:t>
            </a:r>
            <a:r>
              <a:rPr lang="en-US" sz="2000" i="1" smtClean="0">
                <a:uFillTx/>
              </a:rPr>
              <a:t>Source:  </a:t>
            </a:r>
            <a:r>
              <a:rPr lang="en-US" sz="2000" smtClean="0">
                <a:uFillTx/>
              </a:rPr>
              <a:t>Binder and Bergman, </a:t>
            </a:r>
            <a:r>
              <a:rPr lang="en-US" sz="2000" u="sng" smtClean="0">
                <a:uFillTx/>
              </a:rPr>
              <a:t>Fact Investigation;</a:t>
            </a:r>
            <a:r>
              <a:rPr lang="en-US" sz="2000" smtClean="0">
                <a:uFillTx/>
              </a:rPr>
              <a:t>			Adapted by Muneer Ahmad, Sue Bryant and Jean Koh Peters</a:t>
            </a:r>
            <a:endParaRPr lang="en-US" sz="2000" dirty="0" smtClean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070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Benefits of Except When/Especially When thinking</a:t>
            </a:r>
            <a:endParaRPr lang="en-US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smtClean="0">
                <a:uFillTx/>
              </a:rPr>
              <a:t>“Except When”  </a:t>
            </a:r>
            <a:r>
              <a:rPr lang="en-US" sz="2800" smtClean="0">
                <a:uFillTx/>
              </a:rPr>
              <a:t>reveals exceptions and limits to the generalization:</a:t>
            </a:r>
          </a:p>
          <a:p>
            <a:pPr lvl="2">
              <a:buFont typeface="Wingdings" pitchFamily="2" charset="2"/>
              <a:buChar char="v"/>
            </a:pPr>
            <a:r>
              <a:rPr lang="en-US" smtClean="0">
                <a:uFillTx/>
              </a:rPr>
              <a:t>If few exceptions are apparent, the generalization is likely accurate.</a:t>
            </a:r>
          </a:p>
          <a:p>
            <a:pPr lvl="2">
              <a:buFont typeface="Wingdings" pitchFamily="2" charset="2"/>
              <a:buChar char="v"/>
            </a:pPr>
            <a:r>
              <a:rPr lang="en-US" smtClean="0">
                <a:uFillTx/>
              </a:rPr>
              <a:t>The more reasonable exceptions are found, the less persuasive one’s generalization is.</a:t>
            </a:r>
          </a:p>
          <a:p>
            <a:pPr lvl="1"/>
            <a:endParaRPr lang="en-US" sz="2400" smtClean="0">
              <a:uFillTx/>
            </a:endParaRPr>
          </a:p>
          <a:p>
            <a:r>
              <a:rPr lang="en-US" sz="2800" i="1" smtClean="0">
                <a:uFillTx/>
              </a:rPr>
              <a:t>“Especially When” </a:t>
            </a:r>
            <a:r>
              <a:rPr lang="en-US" sz="2800" smtClean="0">
                <a:uFillTx/>
              </a:rPr>
              <a:t>analysis can narrow, refine and strengthen an overbroad generalization.</a:t>
            </a:r>
          </a:p>
          <a:p>
            <a:pPr lvl="2">
              <a:buNone/>
            </a:pPr>
            <a:endParaRPr lang="en-US" smtClean="0">
              <a:uFillTx/>
            </a:endParaRPr>
          </a:p>
          <a:p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909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Aid #1:  Except When/Especially When</vt:lpstr>
      <vt:lpstr>Benefits of Except When/Especially When thinking</vt:lpstr>
    </vt:vector>
  </TitlesOfParts>
  <Company>Yale Law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Koh Peters</dc:creator>
  <cp:lastModifiedBy>Jean Koh Peters</cp:lastModifiedBy>
  <cp:revision>1</cp:revision>
  <dcterms:created xsi:type="dcterms:W3CDTF">2014-03-06T12:01:40Z</dcterms:created>
  <dcterms:modified xsi:type="dcterms:W3CDTF">2014-03-06T12:02:06Z</dcterms:modified>
</cp:coreProperties>
</file>